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94" r:id="rId4"/>
    <p:sldId id="259" r:id="rId5"/>
    <p:sldId id="296" r:id="rId6"/>
    <p:sldId id="285" r:id="rId7"/>
    <p:sldId id="264" r:id="rId8"/>
    <p:sldId id="260" r:id="rId9"/>
    <p:sldId id="261" r:id="rId10"/>
    <p:sldId id="278" r:id="rId11"/>
    <p:sldId id="280" r:id="rId12"/>
    <p:sldId id="262" r:id="rId13"/>
    <p:sldId id="263" r:id="rId14"/>
    <p:sldId id="293" r:id="rId15"/>
    <p:sldId id="295" r:id="rId16"/>
    <p:sldId id="29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3AD5D-F8E5-4F71-9E8B-E29681094966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F4C9A-4181-4B51-AB35-5344DB706C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FC765-EAA1-4F4C-A573-0A5AD944CDD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78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9B889C-0240-4825-95F2-5CCBB79A3109}" type="slidenum">
              <a:rPr lang="pt-BR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88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EAEB70-E892-4F31-ABFF-5502A8F063AF}" type="slidenum">
              <a:rPr lang="pt-BR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27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B50608-6510-4E9C-9FD8-A3F31E399696}" type="slidenum">
              <a:rPr lang="pt-BR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27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B50608-6510-4E9C-9FD8-A3F31E399696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47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ED618E-EDD3-49D4-9D34-27F0840044EF}" type="slidenum">
              <a:rPr lang="pt-BR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F4C9A-4181-4B51-AB35-5344DB706C47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57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3017E-666F-4CD3-9B67-C6F54772BC17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768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A06AA8-A38C-4380-9122-2E22FF504BC4}" type="slidenum">
              <a:rPr lang="pt-BR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C6F1A-21AA-4228-A2E1-467E23583AB8}" type="datetimeFigureOut">
              <a:rPr lang="pt-BR" smtClean="0"/>
              <a:pPr/>
              <a:t>28/04/2011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76642-6A8C-4928-BADC-B7AF172E54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pt-BR" dirty="0" smtClean="0"/>
              <a:t>Sistema ABO, RH, MN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/>
              <a:t>Genética do Sistema Rh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Genótipos         Fenótipo              Antígeno</a:t>
            </a:r>
          </a:p>
          <a:p>
            <a:r>
              <a:rPr lang="pt-BR" dirty="0"/>
              <a:t>DD                              </a:t>
            </a:r>
            <a:r>
              <a:rPr lang="pt-BR" dirty="0" smtClean="0"/>
              <a:t> Rh </a:t>
            </a:r>
            <a:r>
              <a:rPr lang="pt-BR" dirty="0"/>
              <a:t>+                         Rh</a:t>
            </a:r>
          </a:p>
          <a:p>
            <a:r>
              <a:rPr lang="pt-BR" dirty="0" err="1"/>
              <a:t>Dd</a:t>
            </a:r>
            <a:r>
              <a:rPr lang="pt-BR" dirty="0"/>
              <a:t>                               </a:t>
            </a:r>
            <a:r>
              <a:rPr lang="pt-BR" dirty="0" smtClean="0"/>
              <a:t>Rh </a:t>
            </a:r>
            <a:r>
              <a:rPr lang="pt-BR" dirty="0"/>
              <a:t>+                         Rh</a:t>
            </a:r>
          </a:p>
          <a:p>
            <a:r>
              <a:rPr lang="pt-BR" dirty="0" err="1"/>
              <a:t>dd</a:t>
            </a:r>
            <a:r>
              <a:rPr lang="pt-BR" dirty="0"/>
              <a:t>                               </a:t>
            </a:r>
            <a:r>
              <a:rPr lang="pt-BR" dirty="0" smtClean="0"/>
              <a:t> Rh </a:t>
            </a:r>
            <a:r>
              <a:rPr lang="pt-BR" dirty="0"/>
              <a:t>-                      </a:t>
            </a:r>
            <a:r>
              <a:rPr lang="pt-BR" dirty="0" smtClean="0"/>
              <a:t>     </a:t>
            </a:r>
            <a:r>
              <a:rPr lang="pt-BR" dirty="0"/>
              <a:t>-</a:t>
            </a:r>
          </a:p>
          <a:p>
            <a:endParaRPr lang="pt-BR" dirty="0" smtClean="0"/>
          </a:p>
          <a:p>
            <a:r>
              <a:rPr lang="pt-BR" dirty="0" smtClean="0"/>
              <a:t>Mãe </a:t>
            </a:r>
            <a:r>
              <a:rPr lang="pt-BR" dirty="0"/>
              <a:t>Rh- (</a:t>
            </a:r>
            <a:r>
              <a:rPr lang="pt-BR" dirty="0" err="1"/>
              <a:t>dd</a:t>
            </a:r>
            <a:r>
              <a:rPr lang="pt-BR" dirty="0"/>
              <a:t>) - Pai Rh</a:t>
            </a:r>
            <a:r>
              <a:rPr lang="pt-BR" dirty="0" smtClean="0"/>
              <a:t>+,</a:t>
            </a:r>
          </a:p>
          <a:p>
            <a:pPr>
              <a:buNone/>
            </a:pPr>
            <a:r>
              <a:rPr lang="pt-BR" dirty="0" smtClean="0"/>
              <a:t>		se </a:t>
            </a:r>
            <a:r>
              <a:rPr lang="pt-BR" dirty="0"/>
              <a:t>for DD todos os filhos Rh+; 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se </a:t>
            </a:r>
            <a:r>
              <a:rPr lang="pt-BR" dirty="0"/>
              <a:t>for </a:t>
            </a:r>
            <a:r>
              <a:rPr lang="pt-BR" dirty="0" err="1"/>
              <a:t>Dd</a:t>
            </a:r>
            <a:r>
              <a:rPr lang="pt-BR" dirty="0"/>
              <a:t> somente 50% dos filhos Rh+. </a:t>
            </a:r>
            <a:endParaRPr lang="pt-B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1268760"/>
            <a:ext cx="76328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O sistema RH de grupos sanguíneos</a:t>
            </a:r>
          </a:p>
          <a:p>
            <a:pPr algn="ctr"/>
            <a:r>
              <a:rPr lang="pt-BR" sz="2400" b="1" dirty="0" smtClean="0"/>
              <a:t> </a:t>
            </a:r>
          </a:p>
          <a:p>
            <a:pPr algn="just"/>
            <a:r>
              <a:rPr lang="pt-BR" sz="2400" dirty="0" smtClean="0"/>
              <a:t>	No plasma não ocorre naturalmente o anticorpo anti-Rh. </a:t>
            </a:r>
          </a:p>
          <a:p>
            <a:pPr algn="just"/>
            <a:r>
              <a:rPr lang="pt-BR" sz="2400" dirty="0" smtClean="0"/>
              <a:t>	O anticorpo, no entanto, pode ser formado se uma pessoa do grupo Rh</a:t>
            </a:r>
            <a:r>
              <a:rPr lang="pt-BR" sz="2400" baseline="30000" dirty="0" smtClean="0"/>
              <a:t>-</a:t>
            </a:r>
            <a:r>
              <a:rPr lang="pt-BR" sz="2400" dirty="0" smtClean="0"/>
              <a:t>, recebe sangue de uma pessoa do grupo Rh</a:t>
            </a:r>
            <a:r>
              <a:rPr lang="pt-BR" sz="2400" baseline="30000" dirty="0" smtClean="0"/>
              <a:t> +</a:t>
            </a:r>
            <a:r>
              <a:rPr lang="pt-BR" sz="2400" dirty="0" smtClean="0"/>
              <a:t>. Esse problema nas transfusões de sangue não são tão graves, a não ser que as transfusões ocorram repetidas vezes.</a:t>
            </a:r>
          </a:p>
          <a:p>
            <a:pPr algn="just"/>
            <a:r>
              <a:rPr lang="pt-BR" sz="2400" dirty="0" smtClean="0"/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err="1" smtClean="0">
                <a:solidFill>
                  <a:srgbClr val="00B0F0"/>
                </a:solidFill>
              </a:rPr>
              <a:t>Eritroblastose</a:t>
            </a:r>
            <a:r>
              <a:rPr lang="pt-BR" b="1" dirty="0" smtClean="0">
                <a:solidFill>
                  <a:srgbClr val="00B0F0"/>
                </a:solidFill>
              </a:rPr>
              <a:t> fetal/doença hemolítica do recém nascido</a:t>
            </a:r>
          </a:p>
        </p:txBody>
      </p:sp>
      <p:sp>
        <p:nvSpPr>
          <p:cNvPr id="2765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O fator Rh é responsável por essa doença que  causa grande destruição das hemácias do feto, anemia profunda e icterícia, podendo levar a morte do feto;</a:t>
            </a:r>
          </a:p>
          <a:p>
            <a:pPr eaLnBrk="1" hangingPunct="1"/>
            <a:r>
              <a:rPr lang="pt-BR" b="1" dirty="0" err="1" smtClean="0"/>
              <a:t>Eritroblastose</a:t>
            </a:r>
            <a:r>
              <a:rPr lang="pt-BR" b="1" dirty="0" smtClean="0"/>
              <a:t> pode ocorrer caso a mãe é Rh</a:t>
            </a:r>
            <a:r>
              <a:rPr lang="pt-BR" b="1" baseline="30000" dirty="0" smtClean="0"/>
              <a:t>-</a:t>
            </a:r>
            <a:r>
              <a:rPr lang="pt-BR" b="1" dirty="0" smtClean="0"/>
              <a:t> enquanto o filho é Rh</a:t>
            </a:r>
            <a:r>
              <a:rPr lang="pt-BR" b="1" baseline="30000" dirty="0" smtClean="0"/>
              <a:t>+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m 1" descr="http://biologiacesaresezar.editorasaraiva.com.br/navitacontent_/userFiles/File/Biologia_Cesar_Sezar/Bio3_0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714375"/>
            <a:ext cx="81295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836712"/>
            <a:ext cx="813690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 smtClean="0"/>
              <a:t>Doença hemolítica  do recém-nascido ou  </a:t>
            </a:r>
            <a:r>
              <a:rPr lang="pt-BR" sz="3200" b="1" dirty="0" err="1" smtClean="0"/>
              <a:t>eritroblastose</a:t>
            </a:r>
            <a:r>
              <a:rPr lang="pt-BR" sz="3200" b="1" dirty="0" smtClean="0"/>
              <a:t> fetal</a:t>
            </a:r>
            <a:endParaRPr lang="pt-BR" sz="3200" dirty="0" smtClean="0"/>
          </a:p>
          <a:p>
            <a:pPr algn="just">
              <a:lnSpc>
                <a:spcPct val="150000"/>
              </a:lnSpc>
            </a:pPr>
            <a:r>
              <a:rPr lang="pt-BR" sz="2800" dirty="0" smtClean="0"/>
              <a:t>	Durante a gestação ocorre passagem, através da placenta, apenas de  plasma da mãe para o filho e vice-versa devido à chamada barreira </a:t>
            </a:r>
            <a:r>
              <a:rPr lang="pt-BR" sz="2800" dirty="0" err="1" smtClean="0"/>
              <a:t>hemato-placentária</a:t>
            </a:r>
            <a:r>
              <a:rPr lang="pt-BR" sz="2800" dirty="0" smtClean="0"/>
              <a:t>. Pode ocorrer, entretanto, acidentes vasculares na placenta, o que permite a  passagem de hemácias do feto para a circulação materna.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548680"/>
            <a:ext cx="83529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smtClean="0"/>
              <a:t>Doença hemolítica  do recém-nascido ou  </a:t>
            </a:r>
            <a:r>
              <a:rPr lang="pt-BR" sz="2400" b="1" dirty="0" err="1" smtClean="0"/>
              <a:t>eritroblastose</a:t>
            </a:r>
            <a:r>
              <a:rPr lang="pt-BR" sz="2400" b="1" dirty="0" smtClean="0"/>
              <a:t> fetal</a:t>
            </a:r>
            <a:endParaRPr lang="pt-BR" sz="2400" dirty="0" smtClean="0"/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	O diagnóstico pode ser feito pela </a:t>
            </a:r>
            <a:r>
              <a:rPr lang="pt-BR" sz="2400" dirty="0" err="1" smtClean="0"/>
              <a:t>tipagem</a:t>
            </a:r>
            <a:r>
              <a:rPr lang="pt-BR" sz="2400" dirty="0" smtClean="0"/>
              <a:t> sanguínea da mãe e do pai precocemente e durante a gestação o teste de </a:t>
            </a:r>
            <a:r>
              <a:rPr lang="pt-BR" sz="2400" dirty="0" err="1" smtClean="0"/>
              <a:t>Coombs</a:t>
            </a:r>
            <a:r>
              <a:rPr lang="pt-BR" sz="2400" dirty="0" smtClean="0"/>
              <a:t> que utiliza anti-anticorpo humano pode detectar se esta havendo a produção de anticorpos.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	Após o nascimento da criança toma-se medida profilática  injetando, na mãe Rh</a:t>
            </a:r>
            <a:r>
              <a:rPr lang="pt-BR" sz="2400" baseline="30000" dirty="0" smtClean="0"/>
              <a:t>-</a:t>
            </a:r>
            <a:r>
              <a:rPr lang="pt-BR" sz="2400" dirty="0" smtClean="0"/>
              <a:t> , soro contendo anti Rh. A  aplicação logo após o parto, destrói as hemácias fetais que possam ter passado pela placenta no nascimento ou antes.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/>
              <a:t>Determinação laboratorial dos antígenos do sistema Rh</a:t>
            </a:r>
          </a:p>
          <a:p>
            <a:pPr algn="just"/>
            <a:r>
              <a:rPr lang="pt-BR" sz="2400" dirty="0" smtClean="0"/>
              <a:t>	Não existem anticorpos naturais no sistema Rh, sendo os anticorpos presentes apenas nos indivíduos sensibilizados por inoculação prévia. 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b="1" dirty="0" smtClean="0"/>
              <a:t> </a:t>
            </a:r>
            <a:endParaRPr lang="pt-BR" sz="24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2060848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/>
              <a:t>Tratamento</a:t>
            </a:r>
          </a:p>
          <a:p>
            <a:pPr algn="just"/>
            <a:r>
              <a:rPr lang="pt-BR" sz="2400" dirty="0" smtClean="0"/>
              <a:t>	Se o grau de sensibilização da mãe é pequeno, os problemas se manifestam apenas após a criança nascer. </a:t>
            </a:r>
          </a:p>
          <a:p>
            <a:pPr algn="just"/>
            <a:r>
              <a:rPr lang="pt-BR" sz="2400" dirty="0" smtClean="0"/>
              <a:t>	Substituir o sangue da criança por sangue Rh-. </a:t>
            </a:r>
            <a:endParaRPr lang="pt-BR" sz="2400" dirty="0" smtClean="0">
              <a:solidFill>
                <a:srgbClr val="FF0000"/>
              </a:solidFill>
            </a:endParaRPr>
          </a:p>
          <a:p>
            <a:pPr algn="just"/>
            <a:r>
              <a:rPr lang="pt-BR" sz="2400" dirty="0" smtClean="0"/>
              <a:t>	Após o parto, injeta-se na mãe uma quantidade de anticorpos anti-Rh, cuja a função é destruir rapidamente as </a:t>
            </a:r>
            <a:r>
              <a:rPr lang="pt-BR" sz="2400" dirty="0" err="1" smtClean="0"/>
              <a:t>hemáceas</a:t>
            </a:r>
            <a:r>
              <a:rPr lang="pt-BR" sz="2400" dirty="0" smtClean="0"/>
              <a:t> fetais Rh+ que penetram na circulação da mãe durante o parto, antes que elas sensibilizem a mulher, para que não haja problemas nas seguintes gestações.</a:t>
            </a:r>
          </a:p>
          <a:p>
            <a:pPr algn="just"/>
            <a:r>
              <a:rPr lang="pt-BR" sz="2400" dirty="0" smtClean="0"/>
              <a:t>	A vacina injetada, chamada de </a:t>
            </a:r>
            <a:r>
              <a:rPr lang="pt-BR" sz="2400" dirty="0" err="1" smtClean="0"/>
              <a:t>Rhogan</a:t>
            </a:r>
            <a:r>
              <a:rPr lang="pt-BR" sz="2400" dirty="0" smtClean="0"/>
              <a:t>, na mãe é retirada de apenas um homem no mundo, James Harrison. </a:t>
            </a:r>
          </a:p>
          <a:p>
            <a:pPr algn="just"/>
            <a:endParaRPr lang="pt-B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pt-BR" b="1" smtClean="0">
                <a:solidFill>
                  <a:srgbClr val="00B0F0"/>
                </a:solidFill>
              </a:rPr>
              <a:t>O sistema ABO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>
            <a:normAutofit fontScale="92500"/>
          </a:bodyPr>
          <a:lstStyle/>
          <a:p>
            <a:pPr algn="just"/>
            <a:r>
              <a:rPr lang="pt-BR" b="1" dirty="0" smtClean="0"/>
              <a:t>Histórico: </a:t>
            </a:r>
            <a:r>
              <a:rPr lang="pt-BR" dirty="0" smtClean="0"/>
              <a:t>No início do séc. XX (1900), o médico austríaco Karl </a:t>
            </a:r>
            <a:r>
              <a:rPr lang="pt-BR" dirty="0" err="1" smtClean="0"/>
              <a:t>Landsteiner</a:t>
            </a:r>
            <a:r>
              <a:rPr lang="pt-BR" dirty="0" smtClean="0"/>
              <a:t> (1868-1943) resolveu misturar o sangue de algumas pessoas e verificou que em alguns casos havia presença de coágulos. </a:t>
            </a:r>
          </a:p>
          <a:p>
            <a:pPr algn="just"/>
            <a:endParaRPr lang="pt-BR" dirty="0" smtClean="0"/>
          </a:p>
          <a:p>
            <a:pPr algn="just"/>
            <a:r>
              <a:rPr lang="pt-BR" b="1" dirty="0" smtClean="0"/>
              <a:t>Definição: </a:t>
            </a:r>
            <a:r>
              <a:rPr lang="pt-BR" dirty="0" smtClean="0"/>
              <a:t>É um grupo sanguíneo, em que se verifica a presença de três alelos I</a:t>
            </a:r>
            <a:r>
              <a:rPr lang="pt-BR" baseline="30000" dirty="0" smtClean="0"/>
              <a:t>A</a:t>
            </a:r>
            <a:r>
              <a:rPr lang="pt-BR" dirty="0" smtClean="0"/>
              <a:t>, I</a:t>
            </a:r>
            <a:r>
              <a:rPr lang="pt-BR" baseline="30000" dirty="0" smtClean="0"/>
              <a:t>B</a:t>
            </a:r>
            <a:r>
              <a:rPr lang="pt-BR" dirty="0" smtClean="0"/>
              <a:t> e i (alelos múltiplos). Onde a combinação destes irá determinar 4 tipos sanguíneos ou fenótipos diferentes.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pt-BR" b="1" smtClean="0">
                <a:solidFill>
                  <a:srgbClr val="00B0F0"/>
                </a:solidFill>
              </a:rPr>
              <a:t>O sistema ABO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91172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Verificou-se que o fenômeno da aglutinação é causado por uma reação do tipo antígeno-anticorpo;</a:t>
            </a:r>
          </a:p>
          <a:p>
            <a:pPr algn="just" eaLnBrk="1" hangingPunct="1"/>
            <a:r>
              <a:rPr lang="pt-BR" dirty="0" smtClean="0"/>
              <a:t>Indivíduos de grupos </a:t>
            </a:r>
            <a:r>
              <a:rPr lang="pt-BR" dirty="0" smtClean="0"/>
              <a:t>sanguíneos </a:t>
            </a:r>
            <a:r>
              <a:rPr lang="pt-BR" dirty="0" smtClean="0"/>
              <a:t>diferentes têm antígenos (aglutinogênio) diferentes em suas hemácias;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500188"/>
            <a:ext cx="8643937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1340768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err="1" smtClean="0"/>
              <a:t>Obs</a:t>
            </a:r>
            <a:r>
              <a:rPr lang="pt-BR" sz="2400" dirty="0" smtClean="0"/>
              <a:t>: A relação de dominância entre os alelos I</a:t>
            </a:r>
            <a:r>
              <a:rPr lang="pt-BR" sz="2400" baseline="30000" dirty="0" smtClean="0"/>
              <a:t>A</a:t>
            </a:r>
            <a:r>
              <a:rPr lang="pt-BR" sz="2400" dirty="0" smtClean="0"/>
              <a:t> e I</a:t>
            </a:r>
            <a:r>
              <a:rPr lang="pt-BR" sz="2400" baseline="30000" dirty="0" smtClean="0"/>
              <a:t>B</a:t>
            </a:r>
            <a:r>
              <a:rPr lang="pt-BR" sz="2400" dirty="0" smtClean="0"/>
              <a:t> se da por co-dominância, ou seja, ambos se expressão determinando um indivíduo AB com aglutinogênio A e B. Indivíduos ii são do tipo O e sempre serão recessivos em relação aos demais.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No sistema ABO os grupos sanguíneos são definidos por alelos múltiplos onde atuam três genes: I</a:t>
            </a:r>
            <a:r>
              <a:rPr lang="pt-BR" sz="2400" baseline="30000" dirty="0" smtClean="0"/>
              <a:t>A</a:t>
            </a:r>
            <a:r>
              <a:rPr lang="pt-BR" sz="2400" dirty="0" smtClean="0"/>
              <a:t>, I</a:t>
            </a:r>
            <a:r>
              <a:rPr lang="pt-BR" sz="2400" baseline="30000" dirty="0" smtClean="0"/>
              <a:t>B</a:t>
            </a:r>
            <a:r>
              <a:rPr lang="pt-BR" sz="2400" dirty="0" smtClean="0"/>
              <a:t> e i. A relação de dominância é: I</a:t>
            </a:r>
            <a:r>
              <a:rPr lang="pt-BR" sz="2400" baseline="30000" dirty="0" smtClean="0"/>
              <a:t>A</a:t>
            </a:r>
            <a:r>
              <a:rPr lang="pt-BR" sz="2400" dirty="0" smtClean="0"/>
              <a:t> = I</a:t>
            </a:r>
            <a:r>
              <a:rPr lang="pt-BR" sz="2400" baseline="30000" dirty="0" smtClean="0"/>
              <a:t>B</a:t>
            </a:r>
            <a:r>
              <a:rPr lang="pt-BR" sz="2400" dirty="0" smtClean="0"/>
              <a:t>, I</a:t>
            </a:r>
            <a:r>
              <a:rPr lang="pt-BR" sz="2400" baseline="30000" dirty="0" smtClean="0"/>
              <a:t>A</a:t>
            </a:r>
            <a:r>
              <a:rPr lang="pt-BR" sz="2400" dirty="0" smtClean="0"/>
              <a:t> &gt; i e I</a:t>
            </a:r>
            <a:r>
              <a:rPr lang="pt-BR" sz="2400" baseline="30000" dirty="0" smtClean="0"/>
              <a:t>B</a:t>
            </a:r>
            <a:r>
              <a:rPr lang="pt-BR" sz="2400" dirty="0" smtClean="0"/>
              <a:t> &gt; i.</a:t>
            </a:r>
            <a:endParaRPr lang="pt-B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92696"/>
            <a:ext cx="8060531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764704"/>
            <a:ext cx="820891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Sistema sanguíneo MN</a:t>
            </a:r>
          </a:p>
          <a:p>
            <a:endParaRPr lang="pt-BR" dirty="0" smtClean="0"/>
          </a:p>
          <a:p>
            <a:pPr algn="just"/>
            <a:r>
              <a:rPr lang="pt-BR" sz="2000" dirty="0" smtClean="0"/>
              <a:t>	</a:t>
            </a:r>
            <a:r>
              <a:rPr lang="pt-BR" sz="2400" dirty="0" smtClean="0"/>
              <a:t>O Sistema </a:t>
            </a:r>
            <a:r>
              <a:rPr lang="pt-BR" sz="2400" dirty="0" smtClean="0"/>
              <a:t>sanguíneo </a:t>
            </a:r>
            <a:r>
              <a:rPr lang="pt-BR" sz="2400" dirty="0" smtClean="0"/>
              <a:t>MN ocorre em humanos e envolve a presença de antígenos M e/ou N nas hemácias.</a:t>
            </a:r>
          </a:p>
          <a:p>
            <a:pPr algn="just"/>
            <a:r>
              <a:rPr lang="pt-BR" sz="2400" dirty="0" smtClean="0"/>
              <a:t>	M e N são os alelos adotados nesse sistema, que podem ser </a:t>
            </a:r>
            <a:r>
              <a:rPr lang="pt-BR" sz="2400" b="1" dirty="0" smtClean="0"/>
              <a:t>M</a:t>
            </a:r>
            <a:r>
              <a:rPr lang="pt-BR" sz="2400" dirty="0" smtClean="0"/>
              <a:t> ou </a:t>
            </a:r>
            <a:r>
              <a:rPr lang="pt-BR" sz="2400" b="1" dirty="0" smtClean="0"/>
              <a:t>N</a:t>
            </a:r>
            <a:r>
              <a:rPr lang="pt-BR" sz="2400" dirty="0" smtClean="0"/>
              <a:t>, já que não há dominância ou recessividade(herança </a:t>
            </a:r>
            <a:r>
              <a:rPr lang="pt-BR" sz="2400" dirty="0" err="1" smtClean="0"/>
              <a:t>codominante</a:t>
            </a:r>
            <a:r>
              <a:rPr lang="pt-BR" sz="2400" dirty="0" smtClean="0"/>
              <a:t>).</a:t>
            </a:r>
          </a:p>
          <a:p>
            <a:pPr algn="just"/>
            <a:r>
              <a:rPr lang="pt-BR" sz="2400" dirty="0" smtClean="0"/>
              <a:t>	Os genótipos possíveis são MM, NN ou MN.</a:t>
            </a:r>
          </a:p>
          <a:p>
            <a:pPr algn="just"/>
            <a:r>
              <a:rPr lang="pt-BR" sz="2400" dirty="0" smtClean="0"/>
              <a:t>	As doações nesse sistema são livres, qualquer indivíduo pode doar sangue para qualquer outro. Assim, o </a:t>
            </a:r>
            <a:r>
              <a:rPr lang="pt-BR" sz="2400" b="1" dirty="0" smtClean="0"/>
              <a:t>sistema MN</a:t>
            </a:r>
            <a:r>
              <a:rPr lang="pt-BR" sz="2400" dirty="0" smtClean="0"/>
              <a:t> não apresenta problemas nas transfusões porque a reação antígeno-anticorpo é muito fraca, não ocorrendo aglutinações consideráveis.</a:t>
            </a:r>
          </a:p>
          <a:p>
            <a:pPr algn="just"/>
            <a:r>
              <a:rPr lang="pt-BR" sz="2400" dirty="0" smtClean="0"/>
              <a:t>	A produção de anticorpos </a:t>
            </a:r>
            <a:r>
              <a:rPr lang="pt-BR" sz="2400" b="1" dirty="0" smtClean="0"/>
              <a:t>anti-M </a:t>
            </a:r>
            <a:r>
              <a:rPr lang="pt-BR" sz="2400" dirty="0" smtClean="0"/>
              <a:t>ou </a:t>
            </a:r>
            <a:r>
              <a:rPr lang="pt-BR" sz="2400" b="1" dirty="0" smtClean="0"/>
              <a:t>anti-N</a:t>
            </a:r>
            <a:r>
              <a:rPr lang="pt-BR" sz="2400" dirty="0" smtClean="0"/>
              <a:t> ocorre somente após sensibilização</a:t>
            </a:r>
          </a:p>
          <a:p>
            <a:endParaRPr lang="pt-B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pt-BR" b="1" smtClean="0">
                <a:solidFill>
                  <a:srgbClr val="00B0F0"/>
                </a:solidFill>
              </a:rPr>
              <a:t>O fator Rh</a:t>
            </a: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5043488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pt-BR" dirty="0" smtClean="0"/>
              <a:t>O sangue é classificado em grupos (positivo e negativo) pela presença ou ausência de um antígeno de superfície da hemácia que foi encontrado primeiramente no macaco do gênero ''</a:t>
            </a:r>
            <a:r>
              <a:rPr lang="pt-BR" i="1" dirty="0" err="1" smtClean="0"/>
              <a:t>Rh'esus</a:t>
            </a:r>
            <a:r>
              <a:rPr lang="pt-BR" i="1" dirty="0" smtClean="0"/>
              <a:t>'‘</a:t>
            </a:r>
            <a:r>
              <a:rPr lang="pt-BR" dirty="0" smtClean="0"/>
              <a:t>, dando nome ao </a:t>
            </a:r>
            <a:r>
              <a:rPr lang="pt-BR" i="1" dirty="0" smtClean="0"/>
              <a:t>fator Rh.</a:t>
            </a:r>
          </a:p>
          <a:p>
            <a:pPr algn="just"/>
            <a:r>
              <a:rPr lang="pt-BR" dirty="0" smtClean="0"/>
              <a:t>As conclusões daí obtidas levariam a descoberta de um antígeno de membrana que foi denominado </a:t>
            </a:r>
            <a:r>
              <a:rPr lang="pt-BR" b="1" dirty="0" smtClean="0"/>
              <a:t>Rh (</a:t>
            </a:r>
            <a:r>
              <a:rPr lang="pt-BR" b="1" i="1" dirty="0" err="1" smtClean="0"/>
              <a:t>Rhesus</a:t>
            </a:r>
            <a:r>
              <a:rPr lang="pt-BR" b="1" dirty="0" smtClean="0"/>
              <a:t>)</a:t>
            </a:r>
            <a:r>
              <a:rPr lang="pt-BR" dirty="0" smtClean="0"/>
              <a:t>, que existia nesta espécie e não em outras como as de cobaia e, portanto, estimulavam a produção anticorpos, denominados </a:t>
            </a:r>
            <a:r>
              <a:rPr lang="pt-BR" b="1" dirty="0" smtClean="0"/>
              <a:t>anti-Rh</a:t>
            </a:r>
            <a:r>
              <a:rPr lang="pt-BR" dirty="0" smtClean="0"/>
              <a:t>.</a:t>
            </a:r>
            <a:endParaRPr lang="pt-BR" i="1" dirty="0" smtClean="0"/>
          </a:p>
          <a:p>
            <a:pPr algn="just" eaLnBrk="1" hangingPunct="1"/>
            <a:r>
              <a:rPr lang="pt-BR" dirty="0" smtClean="0"/>
              <a:t>O sangue Rh negativo não possui este antígeno na superfície, e o Rh positivo o possui.</a:t>
            </a:r>
          </a:p>
          <a:p>
            <a:pPr algn="just" eaLnBrk="1" hangingPunct="1">
              <a:buFont typeface="Arial" charset="0"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Imagem 1" descr="C:\Documents and Settings\Administrador\Meus documentos\Minhas digitalizações\2008-06 (jun)\Digitalizar01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1996">
            <a:off x="987425" y="463550"/>
            <a:ext cx="6884988" cy="511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423</Words>
  <Application>Microsoft Office PowerPoint</Application>
  <PresentationFormat>Apresentação na tela (4:3)</PresentationFormat>
  <Paragraphs>69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Sistema ABO, RH, MN</vt:lpstr>
      <vt:lpstr>O sistema ABO</vt:lpstr>
      <vt:lpstr>O sistema ABO</vt:lpstr>
      <vt:lpstr>Slide 4</vt:lpstr>
      <vt:lpstr>Slide 5</vt:lpstr>
      <vt:lpstr>Slide 6</vt:lpstr>
      <vt:lpstr>Slide 7</vt:lpstr>
      <vt:lpstr>O fator Rh</vt:lpstr>
      <vt:lpstr>Slide 9</vt:lpstr>
      <vt:lpstr>Genética do Sistema Rh</vt:lpstr>
      <vt:lpstr>Slide 11</vt:lpstr>
      <vt:lpstr>Eritroblastose fetal/doença hemolítica do recém nascido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Raul</dc:creator>
  <cp:lastModifiedBy>Raul</cp:lastModifiedBy>
  <cp:revision>53</cp:revision>
  <dcterms:created xsi:type="dcterms:W3CDTF">2011-04-23T23:38:34Z</dcterms:created>
  <dcterms:modified xsi:type="dcterms:W3CDTF">2011-04-28T12:31:34Z</dcterms:modified>
</cp:coreProperties>
</file>